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League Spartan" panose="020B0604020202020204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Bold" panose="00000800000000000000" charset="0"/>
      <p:regular r:id="rId25"/>
    </p:embeddedFont>
    <p:embeddedFont>
      <p:font typeface="Poppins Light" panose="00000400000000000000" pitchFamily="2" charset="0"/>
      <p:regular r:id="rId26"/>
      <p:italic r:id="rId27"/>
    </p:embeddedFont>
    <p:embeddedFont>
      <p:font typeface="Poppins Medium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5" d="100"/>
          <a:sy n="85" d="100"/>
        </p:scale>
        <p:origin x="627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3417995" y="3368814"/>
            <a:ext cx="14438494" cy="238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</a:pPr>
            <a:r>
              <a:rPr lang="en-US" sz="6830">
                <a:solidFill>
                  <a:srgbClr val="3D4349"/>
                </a:solidFill>
                <a:latin typeface="League Spartan"/>
              </a:rPr>
              <a:t>Recommendation-Based</a:t>
            </a:r>
          </a:p>
          <a:p>
            <a:pPr algn="l">
              <a:lnSpc>
                <a:spcPts val="9563"/>
              </a:lnSpc>
              <a:spcBef>
                <a:spcPct val="0"/>
              </a:spcBef>
            </a:pPr>
            <a:r>
              <a:rPr lang="en-US" sz="6830">
                <a:solidFill>
                  <a:srgbClr val="3D4349"/>
                </a:solidFill>
                <a:latin typeface="League Spartan"/>
              </a:rPr>
              <a:t>Digital Library System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3418015" y="5755745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3086100" y="0"/>
            <a:ext cx="10964995" cy="2598640"/>
          </a:xfrm>
          <a:custGeom>
            <a:avLst/>
            <a:gdLst/>
            <a:ahLst/>
            <a:cxnLst/>
            <a:rect l="l" t="t" r="r" b="b"/>
            <a:pathLst>
              <a:path w="10964995" h="2598640">
                <a:moveTo>
                  <a:pt x="0" y="0"/>
                </a:moveTo>
                <a:lnTo>
                  <a:pt x="10964995" y="0"/>
                </a:lnTo>
                <a:lnTo>
                  <a:pt x="10964995" y="2598640"/>
                </a:lnTo>
                <a:lnTo>
                  <a:pt x="0" y="259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3418015" y="5946325"/>
            <a:ext cx="6848459" cy="145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3031" u="sng">
                <a:solidFill>
                  <a:srgbClr val="000000"/>
                </a:solidFill>
                <a:latin typeface="Poppins Bold"/>
              </a:rPr>
              <a:t>Submitters:</a:t>
            </a:r>
          </a:p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00000"/>
                </a:solidFill>
                <a:latin typeface="Poppins"/>
              </a:rPr>
              <a:t>Yuval Zohar</a:t>
            </a:r>
          </a:p>
          <a:p>
            <a:pPr algn="l">
              <a:lnSpc>
                <a:spcPts val="3515"/>
              </a:lnSpc>
              <a:spcBef>
                <a:spcPct val="0"/>
              </a:spcBef>
            </a:pPr>
            <a:r>
              <a:rPr lang="en-US" sz="2510">
                <a:solidFill>
                  <a:srgbClr val="000000"/>
                </a:solidFill>
                <a:latin typeface="Poppins"/>
              </a:rPr>
              <a:t>Amit Perets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52208" y="5955850"/>
            <a:ext cx="7175476" cy="10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6"/>
              </a:lnSpc>
            </a:pPr>
            <a:r>
              <a:rPr lang="en-US" sz="3175" u="sng">
                <a:solidFill>
                  <a:srgbClr val="000000"/>
                </a:solidFill>
                <a:latin typeface="Poppins Bold"/>
              </a:rPr>
              <a:t>Supervisor:</a:t>
            </a:r>
          </a:p>
          <a:p>
            <a:pPr algn="l">
              <a:lnSpc>
                <a:spcPts val="3683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Poppins"/>
              </a:rPr>
              <a:t>Dr Naomi Unkelos Shpigel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38868" y="9584452"/>
            <a:ext cx="6848459" cy="55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3"/>
              </a:lnSpc>
              <a:spcBef>
                <a:spcPct val="0"/>
              </a:spcBef>
            </a:pPr>
            <a:r>
              <a:rPr lang="en-US" sz="3031">
                <a:solidFill>
                  <a:srgbClr val="000000"/>
                </a:solidFill>
                <a:latin typeface="Poppins"/>
              </a:rPr>
              <a:t>24-1-D-20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4982" y="9658465"/>
            <a:ext cx="560727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-1-</a:t>
            </a:r>
          </a:p>
        </p:txBody>
      </p:sp>
      <p:sp>
        <p:nvSpPr>
          <p:cNvPr id="10" name="Freeform 10"/>
          <p:cNvSpPr/>
          <p:nvPr/>
        </p:nvSpPr>
        <p:spPr>
          <a:xfrm rot="-649553">
            <a:off x="15596878" y="1660949"/>
            <a:ext cx="1935060" cy="1597304"/>
          </a:xfrm>
          <a:custGeom>
            <a:avLst/>
            <a:gdLst/>
            <a:ahLst/>
            <a:cxnLst/>
            <a:rect l="l" t="t" r="r" b="b"/>
            <a:pathLst>
              <a:path w="1935060" h="1597304">
                <a:moveTo>
                  <a:pt x="0" y="0"/>
                </a:moveTo>
                <a:lnTo>
                  <a:pt x="1935060" y="0"/>
                </a:lnTo>
                <a:lnTo>
                  <a:pt x="1935060" y="1597304"/>
                </a:lnTo>
                <a:lnTo>
                  <a:pt x="0" y="1597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8914982" y="9658465"/>
            <a:ext cx="624701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-10-</a:t>
            </a:r>
          </a:p>
        </p:txBody>
      </p:sp>
      <p:sp>
        <p:nvSpPr>
          <p:cNvPr id="4" name="Freeform 4"/>
          <p:cNvSpPr/>
          <p:nvPr/>
        </p:nvSpPr>
        <p:spPr>
          <a:xfrm>
            <a:off x="1886047" y="486779"/>
            <a:ext cx="9010392" cy="3363880"/>
          </a:xfrm>
          <a:custGeom>
            <a:avLst/>
            <a:gdLst/>
            <a:ahLst/>
            <a:cxnLst/>
            <a:rect l="l" t="t" r="r" b="b"/>
            <a:pathLst>
              <a:path w="9010392" h="3363880">
                <a:moveTo>
                  <a:pt x="0" y="0"/>
                </a:moveTo>
                <a:lnTo>
                  <a:pt x="9010392" y="0"/>
                </a:lnTo>
                <a:lnTo>
                  <a:pt x="9010392" y="3363880"/>
                </a:lnTo>
                <a:lnTo>
                  <a:pt x="0" y="3363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2205930" y="4979319"/>
            <a:ext cx="13137849" cy="3508085"/>
          </a:xfrm>
          <a:custGeom>
            <a:avLst/>
            <a:gdLst/>
            <a:ahLst/>
            <a:cxnLst/>
            <a:rect l="l" t="t" r="r" b="b"/>
            <a:pathLst>
              <a:path w="13137849" h="3508085">
                <a:moveTo>
                  <a:pt x="0" y="0"/>
                </a:moveTo>
                <a:lnTo>
                  <a:pt x="13137849" y="0"/>
                </a:lnTo>
                <a:lnTo>
                  <a:pt x="13137849" y="3508085"/>
                </a:lnTo>
                <a:lnTo>
                  <a:pt x="0" y="3508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8914982" y="9658465"/>
            <a:ext cx="791955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-11-</a:t>
            </a:r>
          </a:p>
        </p:txBody>
      </p:sp>
      <p:sp>
        <p:nvSpPr>
          <p:cNvPr id="4" name="Freeform 4"/>
          <p:cNvSpPr/>
          <p:nvPr/>
        </p:nvSpPr>
        <p:spPr>
          <a:xfrm>
            <a:off x="4367239" y="933329"/>
            <a:ext cx="9095486" cy="8820386"/>
          </a:xfrm>
          <a:custGeom>
            <a:avLst/>
            <a:gdLst/>
            <a:ahLst/>
            <a:cxnLst/>
            <a:rect l="l" t="t" r="r" b="b"/>
            <a:pathLst>
              <a:path w="9095486" h="8820386">
                <a:moveTo>
                  <a:pt x="0" y="0"/>
                </a:moveTo>
                <a:lnTo>
                  <a:pt x="9095486" y="0"/>
                </a:lnTo>
                <a:lnTo>
                  <a:pt x="9095486" y="8820386"/>
                </a:lnTo>
                <a:lnTo>
                  <a:pt x="0" y="8820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5504637" y="0"/>
            <a:ext cx="7278727" cy="1282009"/>
          </a:xfrm>
          <a:custGeom>
            <a:avLst/>
            <a:gdLst/>
            <a:ahLst/>
            <a:cxnLst/>
            <a:rect l="l" t="t" r="r" b="b"/>
            <a:pathLst>
              <a:path w="7278727" h="1282009">
                <a:moveTo>
                  <a:pt x="0" y="0"/>
                </a:moveTo>
                <a:lnTo>
                  <a:pt x="7278726" y="0"/>
                </a:lnTo>
                <a:lnTo>
                  <a:pt x="7278726" y="1282009"/>
                </a:lnTo>
                <a:lnTo>
                  <a:pt x="0" y="128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8914982" y="9658465"/>
            <a:ext cx="711256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-12-</a:t>
            </a:r>
          </a:p>
        </p:txBody>
      </p:sp>
      <p:sp>
        <p:nvSpPr>
          <p:cNvPr id="4" name="Freeform 4"/>
          <p:cNvSpPr/>
          <p:nvPr/>
        </p:nvSpPr>
        <p:spPr>
          <a:xfrm>
            <a:off x="1859649" y="1523574"/>
            <a:ext cx="14568702" cy="7915662"/>
          </a:xfrm>
          <a:custGeom>
            <a:avLst/>
            <a:gdLst/>
            <a:ahLst/>
            <a:cxnLst/>
            <a:rect l="l" t="t" r="r" b="b"/>
            <a:pathLst>
              <a:path w="14568702" h="7915662">
                <a:moveTo>
                  <a:pt x="0" y="0"/>
                </a:moveTo>
                <a:lnTo>
                  <a:pt x="14568702" y="0"/>
                </a:lnTo>
                <a:lnTo>
                  <a:pt x="14568702" y="7915661"/>
                </a:lnTo>
                <a:lnTo>
                  <a:pt x="0" y="7915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5628616" y="0"/>
            <a:ext cx="7595062" cy="1337725"/>
          </a:xfrm>
          <a:custGeom>
            <a:avLst/>
            <a:gdLst/>
            <a:ahLst/>
            <a:cxnLst/>
            <a:rect l="l" t="t" r="r" b="b"/>
            <a:pathLst>
              <a:path w="7595062" h="1337725">
                <a:moveTo>
                  <a:pt x="0" y="0"/>
                </a:moveTo>
                <a:lnTo>
                  <a:pt x="7595061" y="0"/>
                </a:lnTo>
                <a:lnTo>
                  <a:pt x="7595061" y="1337725"/>
                </a:lnTo>
                <a:lnTo>
                  <a:pt x="0" y="1337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8914982" y="9658465"/>
            <a:ext cx="861784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-13-</a:t>
            </a:r>
          </a:p>
        </p:txBody>
      </p:sp>
      <p:sp>
        <p:nvSpPr>
          <p:cNvPr id="4" name="Freeform 4"/>
          <p:cNvSpPr/>
          <p:nvPr/>
        </p:nvSpPr>
        <p:spPr>
          <a:xfrm>
            <a:off x="5201561" y="-106013"/>
            <a:ext cx="8124925" cy="1431050"/>
          </a:xfrm>
          <a:custGeom>
            <a:avLst/>
            <a:gdLst/>
            <a:ahLst/>
            <a:cxnLst/>
            <a:rect l="l" t="t" r="r" b="b"/>
            <a:pathLst>
              <a:path w="8124925" h="1431050">
                <a:moveTo>
                  <a:pt x="0" y="0"/>
                </a:moveTo>
                <a:lnTo>
                  <a:pt x="8124924" y="0"/>
                </a:lnTo>
                <a:lnTo>
                  <a:pt x="8124924" y="1431050"/>
                </a:lnTo>
                <a:lnTo>
                  <a:pt x="0" y="143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4530869" y="745982"/>
            <a:ext cx="9466309" cy="9007733"/>
          </a:xfrm>
          <a:custGeom>
            <a:avLst/>
            <a:gdLst/>
            <a:ahLst/>
            <a:cxnLst/>
            <a:rect l="l" t="t" r="r" b="b"/>
            <a:pathLst>
              <a:path w="9466309" h="9007733">
                <a:moveTo>
                  <a:pt x="0" y="0"/>
                </a:moveTo>
                <a:lnTo>
                  <a:pt x="9466308" y="0"/>
                </a:lnTo>
                <a:lnTo>
                  <a:pt x="9466308" y="9007733"/>
                </a:lnTo>
                <a:lnTo>
                  <a:pt x="0" y="9007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855262" y="2247978"/>
            <a:ext cx="14152263" cy="6905125"/>
          </a:xfrm>
          <a:custGeom>
            <a:avLst/>
            <a:gdLst/>
            <a:ahLst/>
            <a:cxnLst/>
            <a:rect l="l" t="t" r="r" b="b"/>
            <a:pathLst>
              <a:path w="14152263" h="6905125">
                <a:moveTo>
                  <a:pt x="0" y="0"/>
                </a:moveTo>
                <a:lnTo>
                  <a:pt x="14152264" y="0"/>
                </a:lnTo>
                <a:lnTo>
                  <a:pt x="14152264" y="6905125"/>
                </a:lnTo>
                <a:lnTo>
                  <a:pt x="0" y="6905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6550968" y="443683"/>
            <a:ext cx="5870083" cy="104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3"/>
              </a:lnSpc>
              <a:spcBef>
                <a:spcPct val="0"/>
              </a:spcBef>
            </a:pPr>
            <a:r>
              <a:rPr lang="en-US" sz="6073">
                <a:solidFill>
                  <a:srgbClr val="242227"/>
                </a:solidFill>
                <a:latin typeface="League Spartan"/>
              </a:rPr>
              <a:t>Prototype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1643" y="1404167"/>
            <a:ext cx="3686796" cy="50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2812">
                <a:solidFill>
                  <a:srgbClr val="000000"/>
                </a:solidFill>
                <a:latin typeface="Poppins"/>
              </a:rPr>
              <a:t>Search books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14982" y="9658465"/>
            <a:ext cx="830339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-14-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637751" y="2200713"/>
            <a:ext cx="14672468" cy="7275099"/>
          </a:xfrm>
          <a:custGeom>
            <a:avLst/>
            <a:gdLst/>
            <a:ahLst/>
            <a:cxnLst/>
            <a:rect l="l" t="t" r="r" b="b"/>
            <a:pathLst>
              <a:path w="14672468" h="7275099">
                <a:moveTo>
                  <a:pt x="0" y="0"/>
                </a:moveTo>
                <a:lnTo>
                  <a:pt x="14672467" y="0"/>
                </a:lnTo>
                <a:lnTo>
                  <a:pt x="14672467" y="7275099"/>
                </a:lnTo>
                <a:lnTo>
                  <a:pt x="0" y="7275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6891643" y="1404167"/>
            <a:ext cx="3686796" cy="50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2812">
                <a:solidFill>
                  <a:srgbClr val="000000"/>
                </a:solidFill>
                <a:latin typeface="Poppins"/>
              </a:rPr>
              <a:t>Order a book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14982" y="9658465"/>
            <a:ext cx="843134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-15-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1574909" y="942975"/>
            <a:ext cx="4157324" cy="55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170">
                <a:solidFill>
                  <a:srgbClr val="000000"/>
                </a:solidFill>
                <a:latin typeface="Poppins"/>
              </a:rPr>
              <a:t>Admin panel pages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8885" y="9686878"/>
            <a:ext cx="845140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 dirty="0">
                <a:solidFill>
                  <a:srgbClr val="000000"/>
                </a:solidFill>
                <a:latin typeface="Arial"/>
              </a:rPr>
              <a:t>-16-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445148D-C7AF-BAAF-4B31-82ECE1A7801B}"/>
              </a:ext>
            </a:extLst>
          </p:cNvPr>
          <p:cNvSpPr/>
          <p:nvPr/>
        </p:nvSpPr>
        <p:spPr>
          <a:xfrm>
            <a:off x="7350171" y="1220622"/>
            <a:ext cx="10937829" cy="5894904"/>
          </a:xfrm>
          <a:custGeom>
            <a:avLst/>
            <a:gdLst/>
            <a:ahLst/>
            <a:cxnLst/>
            <a:rect l="l" t="t" r="r" b="b"/>
            <a:pathLst>
              <a:path w="10937829" h="5894904">
                <a:moveTo>
                  <a:pt x="0" y="0"/>
                </a:moveTo>
                <a:lnTo>
                  <a:pt x="10937829" y="0"/>
                </a:lnTo>
                <a:lnTo>
                  <a:pt x="10937829" y="5894904"/>
                </a:lnTo>
                <a:lnTo>
                  <a:pt x="0" y="5894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6" r="-11584" b="-466"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A784F-ACAD-05E4-466F-034341445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6"/>
          <a:stretch/>
        </p:blipFill>
        <p:spPr bwMode="auto">
          <a:xfrm>
            <a:off x="0" y="3791974"/>
            <a:ext cx="9140190" cy="6480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8914982" y="9658465"/>
            <a:ext cx="778239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-17-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1836" y="112831"/>
            <a:ext cx="2686745" cy="111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4"/>
              </a:lnSpc>
              <a:spcBef>
                <a:spcPct val="0"/>
              </a:spcBef>
            </a:pPr>
            <a:r>
              <a:rPr lang="en-US" sz="6303">
                <a:solidFill>
                  <a:srgbClr val="000000"/>
                </a:solidFill>
                <a:latin typeface="Poppins Bold"/>
              </a:rPr>
              <a:t>Tests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6766" y="1829913"/>
            <a:ext cx="7506421" cy="474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1B1B"/>
                </a:solidFill>
                <a:latin typeface="Poppins Medium Bold"/>
              </a:rPr>
              <a:t>Login tests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1B1B1B"/>
              </a:solidFill>
              <a:latin typeface="Poppins Medium Bold"/>
            </a:endParaRP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1B1B1B"/>
              </a:solidFill>
              <a:latin typeface="Poppins Medium Bold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1B1B"/>
                </a:solidFill>
                <a:latin typeface="Poppins Medium Bold"/>
              </a:rPr>
              <a:t>Ordering books tests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1B1B1B"/>
              </a:solidFill>
              <a:latin typeface="Poppins Medium Bold"/>
            </a:endParaRP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1B1B1B"/>
              </a:solidFill>
              <a:latin typeface="Poppins Medium Bold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B1B1B"/>
                </a:solidFill>
                <a:latin typeface="Poppins Medium Bold"/>
              </a:rPr>
              <a:t>Editing books tests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399">
              <a:solidFill>
                <a:srgbClr val="1B1B1B"/>
              </a:solidFill>
              <a:latin typeface="Poppins Medium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459139" y="1820008"/>
            <a:ext cx="9394140" cy="7690146"/>
          </a:xfrm>
          <a:custGeom>
            <a:avLst/>
            <a:gdLst/>
            <a:ahLst/>
            <a:cxnLst/>
            <a:rect l="l" t="t" r="r" b="b"/>
            <a:pathLst>
              <a:path w="9394140" h="7690146">
                <a:moveTo>
                  <a:pt x="0" y="0"/>
                </a:moveTo>
                <a:lnTo>
                  <a:pt x="9394141" y="0"/>
                </a:lnTo>
                <a:lnTo>
                  <a:pt x="9394141" y="7690146"/>
                </a:lnTo>
                <a:lnTo>
                  <a:pt x="0" y="7690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8914982" y="9658465"/>
            <a:ext cx="763438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-18-</a:t>
            </a:r>
          </a:p>
        </p:txBody>
      </p:sp>
      <p:sp>
        <p:nvSpPr>
          <p:cNvPr id="4" name="Freeform 4"/>
          <p:cNvSpPr/>
          <p:nvPr/>
        </p:nvSpPr>
        <p:spPr>
          <a:xfrm>
            <a:off x="6786562" y="1734294"/>
            <a:ext cx="4714875" cy="4114800"/>
          </a:xfrm>
          <a:custGeom>
            <a:avLst/>
            <a:gdLst/>
            <a:ahLst/>
            <a:cxnLst/>
            <a:rect l="l" t="t" r="r" b="b"/>
            <a:pathLst>
              <a:path w="4714875" h="4114800">
                <a:moveTo>
                  <a:pt x="0" y="0"/>
                </a:moveTo>
                <a:lnTo>
                  <a:pt x="4714876" y="0"/>
                </a:lnTo>
                <a:lnTo>
                  <a:pt x="4714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3794183" y="5766098"/>
            <a:ext cx="9887839" cy="2915578"/>
          </a:xfrm>
          <a:custGeom>
            <a:avLst/>
            <a:gdLst/>
            <a:ahLst/>
            <a:cxnLst/>
            <a:rect l="l" t="t" r="r" b="b"/>
            <a:pathLst>
              <a:path w="9887839" h="2915578">
                <a:moveTo>
                  <a:pt x="0" y="0"/>
                </a:moveTo>
                <a:lnTo>
                  <a:pt x="9887839" y="0"/>
                </a:lnTo>
                <a:lnTo>
                  <a:pt x="9887839" y="2915578"/>
                </a:lnTo>
                <a:lnTo>
                  <a:pt x="0" y="2915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4782240" y="7444781"/>
            <a:ext cx="7911725" cy="1136411"/>
          </a:xfrm>
          <a:custGeom>
            <a:avLst/>
            <a:gdLst/>
            <a:ahLst/>
            <a:cxnLst/>
            <a:rect l="l" t="t" r="r" b="b"/>
            <a:pathLst>
              <a:path w="7911725" h="1136411">
                <a:moveTo>
                  <a:pt x="0" y="0"/>
                </a:moveTo>
                <a:lnTo>
                  <a:pt x="7911725" y="0"/>
                </a:lnTo>
                <a:lnTo>
                  <a:pt x="7911725" y="1136411"/>
                </a:lnTo>
                <a:lnTo>
                  <a:pt x="0" y="1136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AutoShape 3"/>
          <p:cNvSpPr/>
          <p:nvPr/>
        </p:nvSpPr>
        <p:spPr>
          <a:xfrm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8914982" y="9658465"/>
            <a:ext cx="560727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-2-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045060" y="3859895"/>
            <a:ext cx="8015473" cy="5046200"/>
            <a:chOff x="0" y="0"/>
            <a:chExt cx="2259129" cy="14222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9129" cy="1422251"/>
            </a:xfrm>
            <a:custGeom>
              <a:avLst/>
              <a:gdLst/>
              <a:ahLst/>
              <a:cxnLst/>
              <a:rect l="l" t="t" r="r" b="b"/>
              <a:pathLst>
                <a:path w="2259129" h="1422251">
                  <a:moveTo>
                    <a:pt x="0" y="0"/>
                  </a:moveTo>
                  <a:lnTo>
                    <a:pt x="2259129" y="0"/>
                  </a:lnTo>
                  <a:lnTo>
                    <a:pt x="2259129" y="1422251"/>
                  </a:lnTo>
                  <a:lnTo>
                    <a:pt x="0" y="1422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59129" cy="1460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45060" y="3859895"/>
            <a:ext cx="8015473" cy="4711711"/>
            <a:chOff x="0" y="0"/>
            <a:chExt cx="10687298" cy="628228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6393" r="6393"/>
            <a:stretch>
              <a:fillRect/>
            </a:stretch>
          </p:blipFill>
          <p:spPr>
            <a:xfrm>
              <a:off x="0" y="0"/>
              <a:ext cx="10687298" cy="628228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385237" y="8514456"/>
            <a:ext cx="7310948" cy="39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8"/>
              </a:lnSpc>
              <a:spcBef>
                <a:spcPct val="0"/>
              </a:spcBef>
            </a:pPr>
            <a:r>
              <a:rPr lang="en-US" sz="2206">
                <a:solidFill>
                  <a:srgbClr val="FFFFFF"/>
                </a:solidFill>
                <a:latin typeface="Poppins Light"/>
              </a:rPr>
              <a:t>Moshav Kanaf Library (2011)– Microsoft Access based</a:t>
            </a:r>
          </a:p>
        </p:txBody>
      </p:sp>
      <p:sp>
        <p:nvSpPr>
          <p:cNvPr id="11" name="Freeform 11"/>
          <p:cNvSpPr/>
          <p:nvPr/>
        </p:nvSpPr>
        <p:spPr>
          <a:xfrm>
            <a:off x="714689" y="1749741"/>
            <a:ext cx="10080848" cy="6863093"/>
          </a:xfrm>
          <a:custGeom>
            <a:avLst/>
            <a:gdLst/>
            <a:ahLst/>
            <a:cxnLst/>
            <a:rect l="l" t="t" r="r" b="b"/>
            <a:pathLst>
              <a:path w="10080848" h="6863093">
                <a:moveTo>
                  <a:pt x="0" y="0"/>
                </a:moveTo>
                <a:lnTo>
                  <a:pt x="10080848" y="0"/>
                </a:lnTo>
                <a:lnTo>
                  <a:pt x="10080848" y="6863094"/>
                </a:lnTo>
                <a:lnTo>
                  <a:pt x="0" y="6863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8581644" y="1028700"/>
            <a:ext cx="9454063" cy="8583128"/>
          </a:xfrm>
          <a:custGeom>
            <a:avLst/>
            <a:gdLst/>
            <a:ahLst/>
            <a:cxnLst/>
            <a:rect l="l" t="t" r="r" b="b"/>
            <a:pathLst>
              <a:path w="9454063" h="8583128">
                <a:moveTo>
                  <a:pt x="0" y="0"/>
                </a:moveTo>
                <a:lnTo>
                  <a:pt x="9454063" y="0"/>
                </a:lnTo>
                <a:lnTo>
                  <a:pt x="9454063" y="8583128"/>
                </a:lnTo>
                <a:lnTo>
                  <a:pt x="0" y="858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8914982" y="9658465"/>
            <a:ext cx="560727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-3-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3840" y="1925394"/>
            <a:ext cx="5461287" cy="122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Poppins Light"/>
              </a:rPr>
              <a:t>Comparison between 6 digital library systems across a variety of features and elements within them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3840" y="895350"/>
            <a:ext cx="7662389" cy="81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sz="4540">
                <a:solidFill>
                  <a:srgbClr val="000000"/>
                </a:solidFill>
                <a:latin typeface="Poppins Bold"/>
              </a:rPr>
              <a:t>Current Library Websites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AutoShape 3"/>
          <p:cNvSpPr/>
          <p:nvPr/>
        </p:nvSpPr>
        <p:spPr>
          <a:xfrm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8914982" y="9658465"/>
            <a:ext cx="560727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-4-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43678" y="4314304"/>
            <a:ext cx="7361653" cy="4943996"/>
            <a:chOff x="0" y="0"/>
            <a:chExt cx="2619629" cy="17593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19628" cy="1759311"/>
            </a:xfrm>
            <a:custGeom>
              <a:avLst/>
              <a:gdLst/>
              <a:ahLst/>
              <a:cxnLst/>
              <a:rect l="l" t="t" r="r" b="b"/>
              <a:pathLst>
                <a:path w="2619628" h="1759311">
                  <a:moveTo>
                    <a:pt x="0" y="0"/>
                  </a:moveTo>
                  <a:lnTo>
                    <a:pt x="2619628" y="0"/>
                  </a:lnTo>
                  <a:lnTo>
                    <a:pt x="2619628" y="1759311"/>
                  </a:lnTo>
                  <a:lnTo>
                    <a:pt x="0" y="1759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19629" cy="1797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43678" y="4314304"/>
            <a:ext cx="7361653" cy="4877159"/>
          </a:xfrm>
          <a:custGeom>
            <a:avLst/>
            <a:gdLst/>
            <a:ahLst/>
            <a:cxnLst/>
            <a:rect l="l" t="t" r="r" b="b"/>
            <a:pathLst>
              <a:path w="7361653" h="4877159">
                <a:moveTo>
                  <a:pt x="0" y="0"/>
                </a:moveTo>
                <a:lnTo>
                  <a:pt x="7361652" y="0"/>
                </a:lnTo>
                <a:lnTo>
                  <a:pt x="7361652" y="4877158"/>
                </a:lnTo>
                <a:lnTo>
                  <a:pt x="0" y="4877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359124" y="968967"/>
            <a:ext cx="8678779" cy="91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1"/>
              </a:lnSpc>
              <a:spcBef>
                <a:spcPct val="0"/>
              </a:spcBef>
            </a:pPr>
            <a:r>
              <a:rPr lang="en-US" sz="5043">
                <a:solidFill>
                  <a:srgbClr val="000000"/>
                </a:solidFill>
                <a:latin typeface="Poppins Bold"/>
              </a:rPr>
              <a:t>Requirements gathering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425" y="1947986"/>
            <a:ext cx="9359892" cy="18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sz="2681">
                <a:solidFill>
                  <a:srgbClr val="000000"/>
                </a:solidFill>
                <a:latin typeface="Poppins"/>
              </a:rPr>
              <a:t>Interview with the library staff of Moshav Kanaf:</a:t>
            </a:r>
          </a:p>
          <a:p>
            <a:pPr marL="578877" lvl="1" indent="-289439" algn="l">
              <a:lnSpc>
                <a:spcPts val="3753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</a:rPr>
              <a:t>Shahar – Library manager</a:t>
            </a:r>
          </a:p>
          <a:p>
            <a:pPr marL="578877" lvl="1" indent="-289439" algn="l">
              <a:lnSpc>
                <a:spcPts val="3753"/>
              </a:lnSpc>
              <a:buFont typeface="Arial"/>
              <a:buChar char="•"/>
            </a:pPr>
            <a:r>
              <a:rPr lang="en-US" sz="2681">
                <a:solidFill>
                  <a:srgbClr val="000000"/>
                </a:solidFill>
                <a:latin typeface="Poppins"/>
              </a:rPr>
              <a:t>Dafi - Librarian</a:t>
            </a:r>
          </a:p>
          <a:p>
            <a:pPr algn="l">
              <a:lnSpc>
                <a:spcPts val="3753"/>
              </a:lnSpc>
            </a:pPr>
            <a:endParaRPr lang="en-US" sz="268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612" y="4382440"/>
            <a:ext cx="9200665" cy="307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182" lvl="1" indent="-307591" algn="l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Arial"/>
              </a:rPr>
              <a:t>Reviewed the current system and its limitations</a:t>
            </a:r>
          </a:p>
          <a:p>
            <a:pPr algn="l">
              <a:lnSpc>
                <a:spcPts val="3989"/>
              </a:lnSpc>
            </a:pPr>
            <a:endParaRPr lang="en-US" sz="2849">
              <a:solidFill>
                <a:srgbClr val="000000"/>
              </a:solidFill>
              <a:latin typeface="Arial"/>
            </a:endParaRPr>
          </a:p>
          <a:p>
            <a:pPr marL="615182" lvl="1" indent="-307591" algn="l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Arial"/>
              </a:rPr>
              <a:t>Gathered requirements for the intended system</a:t>
            </a:r>
          </a:p>
          <a:p>
            <a:pPr algn="l">
              <a:lnSpc>
                <a:spcPts val="3989"/>
              </a:lnSpc>
            </a:pPr>
            <a:endParaRPr lang="en-US" sz="2849">
              <a:solidFill>
                <a:srgbClr val="000000"/>
              </a:solidFill>
              <a:latin typeface="Arial"/>
            </a:endParaRPr>
          </a:p>
          <a:p>
            <a:pPr marL="615182" lvl="1" indent="-307591" algn="l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Arial"/>
              </a:rPr>
              <a:t>Received guidelines to support the development process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AutoShape 3"/>
          <p:cNvSpPr/>
          <p:nvPr/>
        </p:nvSpPr>
        <p:spPr>
          <a:xfrm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8914982" y="9658465"/>
            <a:ext cx="560727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-5-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918858"/>
            <a:ext cx="11736486" cy="674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1"/>
              </a:lnSpc>
            </a:pPr>
            <a:r>
              <a:rPr lang="en-US" sz="2842">
                <a:solidFill>
                  <a:srgbClr val="000000"/>
                </a:solidFill>
                <a:latin typeface="Poppins"/>
              </a:rPr>
              <a:t>Survey for readers communities &amp; potential readers</a:t>
            </a:r>
          </a:p>
          <a:p>
            <a:pPr algn="just">
              <a:lnSpc>
                <a:spcPts val="2959"/>
              </a:lnSpc>
            </a:pPr>
            <a:endParaRPr lang="en-US" sz="2842">
              <a:solidFill>
                <a:srgbClr val="000000"/>
              </a:solidFill>
              <a:latin typeface="Poppins"/>
            </a:endParaRPr>
          </a:p>
          <a:p>
            <a:pPr algn="just">
              <a:lnSpc>
                <a:spcPts val="2959"/>
              </a:lnSpc>
            </a:pPr>
            <a:endParaRPr lang="en-US" sz="2842">
              <a:solidFill>
                <a:srgbClr val="000000"/>
              </a:solidFill>
              <a:latin typeface="Poppins"/>
            </a:endParaRPr>
          </a:p>
          <a:p>
            <a:pPr algn="just">
              <a:lnSpc>
                <a:spcPts val="2959"/>
              </a:lnSpc>
            </a:pPr>
            <a:endParaRPr lang="en-US" sz="2842">
              <a:solidFill>
                <a:srgbClr val="000000"/>
              </a:solidFill>
              <a:latin typeface="Poppins"/>
            </a:endParaRPr>
          </a:p>
          <a:p>
            <a:pPr marL="532422" lvl="1" indent="-266211" algn="just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What additional features would you like to see in our system?</a:t>
            </a:r>
          </a:p>
          <a:p>
            <a:pPr algn="just">
              <a:lnSpc>
                <a:spcPts val="2959"/>
              </a:lnSpc>
            </a:pPr>
            <a:endParaRPr lang="en-US" sz="2466">
              <a:solidFill>
                <a:srgbClr val="000000"/>
              </a:solidFill>
              <a:latin typeface="Poppins"/>
            </a:endParaRPr>
          </a:p>
          <a:p>
            <a:pPr marL="532422" lvl="1" indent="-266211" algn="just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Do you prefer using our system on a phone or a PC?</a:t>
            </a:r>
          </a:p>
          <a:p>
            <a:pPr algn="just">
              <a:lnSpc>
                <a:spcPts val="2959"/>
              </a:lnSpc>
            </a:pPr>
            <a:endParaRPr lang="en-US" sz="2466">
              <a:solidFill>
                <a:srgbClr val="000000"/>
              </a:solidFill>
              <a:latin typeface="Poppins"/>
            </a:endParaRPr>
          </a:p>
          <a:p>
            <a:pPr marL="532422" lvl="1" indent="-266211" algn="just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Would you be interested in borrowing digital books through our system?</a:t>
            </a:r>
          </a:p>
          <a:p>
            <a:pPr algn="just">
              <a:lnSpc>
                <a:spcPts val="2959"/>
              </a:lnSpc>
            </a:pPr>
            <a:endParaRPr lang="en-US" sz="2466">
              <a:solidFill>
                <a:srgbClr val="000000"/>
              </a:solidFill>
              <a:latin typeface="Poppins"/>
            </a:endParaRPr>
          </a:p>
          <a:p>
            <a:pPr marL="532422" lvl="1" indent="-266211" algn="just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Are there any websites with features you particularly like? If so, which features and why?</a:t>
            </a:r>
          </a:p>
          <a:p>
            <a:pPr algn="just">
              <a:lnSpc>
                <a:spcPts val="2959"/>
              </a:lnSpc>
            </a:pPr>
            <a:endParaRPr lang="en-US" sz="2466">
              <a:solidFill>
                <a:srgbClr val="000000"/>
              </a:solidFill>
              <a:latin typeface="Poppins"/>
            </a:endParaRPr>
          </a:p>
          <a:p>
            <a:pPr marL="532422" lvl="1" indent="-266211" algn="just">
              <a:lnSpc>
                <a:spcPts val="2959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Poppins"/>
              </a:rPr>
              <a:t>Do you have any suggestions for enhancing the user experience on our platform?</a:t>
            </a:r>
          </a:p>
          <a:p>
            <a:pPr algn="just">
              <a:lnSpc>
                <a:spcPts val="2846"/>
              </a:lnSpc>
            </a:pPr>
            <a:endParaRPr lang="en-US" sz="2466">
              <a:solidFill>
                <a:srgbClr val="000000"/>
              </a:solidFill>
              <a:latin typeface="Poppins"/>
            </a:endParaRPr>
          </a:p>
          <a:p>
            <a:pPr algn="just">
              <a:lnSpc>
                <a:spcPts val="2846"/>
              </a:lnSpc>
            </a:pPr>
            <a:endParaRPr lang="en-US" sz="2466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05261" y="1028700"/>
            <a:ext cx="9482342" cy="1384680"/>
          </a:xfrm>
          <a:custGeom>
            <a:avLst/>
            <a:gdLst/>
            <a:ahLst/>
            <a:cxnLst/>
            <a:rect l="l" t="t" r="r" b="b"/>
            <a:pathLst>
              <a:path w="9482342" h="1384680">
                <a:moveTo>
                  <a:pt x="0" y="0"/>
                </a:moveTo>
                <a:lnTo>
                  <a:pt x="9482343" y="0"/>
                </a:lnTo>
                <a:lnTo>
                  <a:pt x="9482343" y="1384680"/>
                </a:lnTo>
                <a:lnTo>
                  <a:pt x="0" y="1384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 rot="-1001715">
            <a:off x="14493518" y="5999395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30" y="0"/>
                </a:lnTo>
                <a:lnTo>
                  <a:pt x="1450030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AutoShape 3"/>
          <p:cNvSpPr/>
          <p:nvPr/>
        </p:nvSpPr>
        <p:spPr>
          <a:xfrm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2072399" y="1028700"/>
            <a:ext cx="3019561" cy="3815172"/>
          </a:xfrm>
          <a:custGeom>
            <a:avLst/>
            <a:gdLst/>
            <a:ahLst/>
            <a:cxnLst/>
            <a:rect l="l" t="t" r="r" b="b"/>
            <a:pathLst>
              <a:path w="3019561" h="3815172">
                <a:moveTo>
                  <a:pt x="0" y="0"/>
                </a:moveTo>
                <a:lnTo>
                  <a:pt x="3019561" y="0"/>
                </a:lnTo>
                <a:lnTo>
                  <a:pt x="3019561" y="3815172"/>
                </a:lnTo>
                <a:lnTo>
                  <a:pt x="0" y="3815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9617863" y="5020815"/>
            <a:ext cx="7928633" cy="4924099"/>
          </a:xfrm>
          <a:custGeom>
            <a:avLst/>
            <a:gdLst/>
            <a:ahLst/>
            <a:cxnLst/>
            <a:rect l="l" t="t" r="r" b="b"/>
            <a:pathLst>
              <a:path w="7928633" h="4924099">
                <a:moveTo>
                  <a:pt x="0" y="0"/>
                </a:moveTo>
                <a:lnTo>
                  <a:pt x="7928633" y="0"/>
                </a:lnTo>
                <a:lnTo>
                  <a:pt x="7928633" y="4924099"/>
                </a:lnTo>
                <a:lnTo>
                  <a:pt x="0" y="4924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8914982" y="9658465"/>
            <a:ext cx="560727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-6-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4581" y="2148717"/>
            <a:ext cx="6680764" cy="5774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922" lvl="1" indent="-366961" algn="just">
              <a:lnSpc>
                <a:spcPts val="407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</a:rPr>
              <a:t>61 responses</a:t>
            </a:r>
          </a:p>
          <a:p>
            <a:pPr algn="just">
              <a:lnSpc>
                <a:spcPts val="4079"/>
              </a:lnSpc>
            </a:pPr>
            <a:endParaRPr lang="en-US" sz="3399" dirty="0">
              <a:solidFill>
                <a:srgbClr val="000000"/>
              </a:solidFill>
              <a:latin typeface="Poppins"/>
            </a:endParaRPr>
          </a:p>
          <a:p>
            <a:pPr marL="733922" lvl="1" indent="-366961" algn="just">
              <a:lnSpc>
                <a:spcPts val="407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</a:rPr>
              <a:t>Recommendations</a:t>
            </a:r>
          </a:p>
          <a:p>
            <a:pPr algn="just">
              <a:lnSpc>
                <a:spcPts val="4079"/>
              </a:lnSpc>
            </a:pPr>
            <a:endParaRPr lang="en-US" sz="3399" dirty="0">
              <a:solidFill>
                <a:srgbClr val="000000"/>
              </a:solidFill>
              <a:latin typeface="Poppins"/>
            </a:endParaRPr>
          </a:p>
          <a:p>
            <a:pPr marL="733922" lvl="1" indent="-366961" algn="just">
              <a:lnSpc>
                <a:spcPts val="407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</a:rPr>
              <a:t>Waiting lists</a:t>
            </a:r>
          </a:p>
          <a:p>
            <a:pPr algn="just">
              <a:lnSpc>
                <a:spcPts val="4079"/>
              </a:lnSpc>
            </a:pPr>
            <a:endParaRPr lang="en-US" sz="3399" dirty="0">
              <a:solidFill>
                <a:srgbClr val="000000"/>
              </a:solidFill>
              <a:latin typeface="Poppins"/>
            </a:endParaRPr>
          </a:p>
          <a:p>
            <a:pPr marL="733922" lvl="1" indent="-366961" algn="just">
              <a:lnSpc>
                <a:spcPts val="407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</a:rPr>
              <a:t>Borrowing through website</a:t>
            </a:r>
          </a:p>
          <a:p>
            <a:pPr algn="just">
              <a:lnSpc>
                <a:spcPts val="4079"/>
              </a:lnSpc>
            </a:pPr>
            <a:endParaRPr lang="en-US" sz="3399" dirty="0">
              <a:solidFill>
                <a:srgbClr val="000000"/>
              </a:solidFill>
              <a:latin typeface="Poppins"/>
            </a:endParaRPr>
          </a:p>
          <a:p>
            <a:pPr marL="733922" lvl="1" indent="-366961" algn="just">
              <a:lnSpc>
                <a:spcPts val="407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</a:rPr>
              <a:t>Notifications</a:t>
            </a:r>
          </a:p>
          <a:p>
            <a:pPr algn="just">
              <a:lnSpc>
                <a:spcPts val="4079"/>
              </a:lnSpc>
            </a:pPr>
            <a:endParaRPr lang="en-US" sz="3399" dirty="0">
              <a:solidFill>
                <a:srgbClr val="000000"/>
              </a:solidFill>
              <a:latin typeface="Poppins"/>
            </a:endParaRPr>
          </a:p>
          <a:p>
            <a:pPr marL="733922" lvl="1" indent="-366961" algn="just">
              <a:lnSpc>
                <a:spcPts val="407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</a:rPr>
              <a:t>Late book return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3263" y="349163"/>
            <a:ext cx="9596185" cy="116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8"/>
              </a:lnSpc>
              <a:spcBef>
                <a:spcPct val="0"/>
              </a:spcBef>
            </a:pPr>
            <a:r>
              <a:rPr lang="en-US" sz="6463">
                <a:solidFill>
                  <a:srgbClr val="000000"/>
                </a:solidFill>
                <a:latin typeface="Poppins Bold"/>
              </a:rPr>
              <a:t>Questionnaire results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AutoShape 3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9042758" y="1863948"/>
            <a:ext cx="9026072" cy="5309843"/>
          </a:xfrm>
          <a:custGeom>
            <a:avLst/>
            <a:gdLst/>
            <a:ahLst/>
            <a:cxnLst/>
            <a:rect l="l" t="t" r="r" b="b"/>
            <a:pathLst>
              <a:path w="9026072" h="5309843">
                <a:moveTo>
                  <a:pt x="0" y="0"/>
                </a:moveTo>
                <a:lnTo>
                  <a:pt x="9026072" y="0"/>
                </a:lnTo>
                <a:lnTo>
                  <a:pt x="9026072" y="5309843"/>
                </a:lnTo>
                <a:lnTo>
                  <a:pt x="0" y="5309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32485" y="1863948"/>
            <a:ext cx="8882498" cy="4846601"/>
          </a:xfrm>
          <a:custGeom>
            <a:avLst/>
            <a:gdLst/>
            <a:ahLst/>
            <a:cxnLst/>
            <a:rect l="l" t="t" r="r" b="b"/>
            <a:pathLst>
              <a:path w="8882498" h="4846601">
                <a:moveTo>
                  <a:pt x="0" y="0"/>
                </a:moveTo>
                <a:lnTo>
                  <a:pt x="8882497" y="0"/>
                </a:lnTo>
                <a:lnTo>
                  <a:pt x="8882497" y="4846601"/>
                </a:lnTo>
                <a:lnTo>
                  <a:pt x="0" y="484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8914982" y="9658465"/>
            <a:ext cx="560727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-7-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56996" y="183596"/>
            <a:ext cx="13373065" cy="87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2"/>
              </a:lnSpc>
              <a:spcBef>
                <a:spcPct val="0"/>
              </a:spcBef>
            </a:pPr>
            <a:r>
              <a:rPr lang="en-US" sz="4894">
                <a:solidFill>
                  <a:srgbClr val="000000"/>
                </a:solidFill>
                <a:latin typeface="Poppins Bold"/>
              </a:rPr>
              <a:t>Requirements drawn from the interviews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2647" y="1364698"/>
            <a:ext cx="4068882" cy="39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8"/>
              </a:lnSpc>
              <a:spcBef>
                <a:spcPct val="0"/>
              </a:spcBef>
            </a:pPr>
            <a:r>
              <a:rPr lang="en-US" sz="2206">
                <a:solidFill>
                  <a:srgbClr val="000000"/>
                </a:solidFill>
                <a:latin typeface="Poppins Light"/>
              </a:rPr>
              <a:t>Functional requirements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30783" y="1364698"/>
            <a:ext cx="4634102" cy="39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8"/>
              </a:lnSpc>
              <a:spcBef>
                <a:spcPct val="0"/>
              </a:spcBef>
            </a:pPr>
            <a:r>
              <a:rPr lang="en-US" sz="2206">
                <a:solidFill>
                  <a:srgbClr val="000000"/>
                </a:solidFill>
                <a:latin typeface="Poppins Light"/>
              </a:rPr>
              <a:t>Non - Functional requirements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AutoShape 3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14116298" y="5625820"/>
            <a:ext cx="3402148" cy="3154719"/>
          </a:xfrm>
          <a:custGeom>
            <a:avLst/>
            <a:gdLst/>
            <a:ahLst/>
            <a:cxnLst/>
            <a:rect l="l" t="t" r="r" b="b"/>
            <a:pathLst>
              <a:path w="3402148" h="3154719">
                <a:moveTo>
                  <a:pt x="0" y="0"/>
                </a:moveTo>
                <a:lnTo>
                  <a:pt x="3402148" y="0"/>
                </a:lnTo>
                <a:lnTo>
                  <a:pt x="3402148" y="3154719"/>
                </a:lnTo>
                <a:lnTo>
                  <a:pt x="0" y="315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751842" y="1028700"/>
            <a:ext cx="14887945" cy="8068933"/>
          </a:xfrm>
          <a:custGeom>
            <a:avLst/>
            <a:gdLst/>
            <a:ahLst/>
            <a:cxnLst/>
            <a:rect l="l" t="t" r="r" b="b"/>
            <a:pathLst>
              <a:path w="14887945" h="8068933">
                <a:moveTo>
                  <a:pt x="0" y="0"/>
                </a:moveTo>
                <a:lnTo>
                  <a:pt x="14887945" y="0"/>
                </a:lnTo>
                <a:lnTo>
                  <a:pt x="14887945" y="8068933"/>
                </a:lnTo>
                <a:lnTo>
                  <a:pt x="0" y="8068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8914982" y="9658465"/>
            <a:ext cx="560727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-8-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8914982" y="9658465"/>
            <a:ext cx="778239" cy="47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Arial"/>
              </a:rPr>
              <a:t>-9-</a:t>
            </a:r>
          </a:p>
        </p:txBody>
      </p:sp>
      <p:grpSp>
        <p:nvGrpSpPr>
          <p:cNvPr id="4" name="Group 4"/>
          <p:cNvGrpSpPr/>
          <p:nvPr/>
        </p:nvGrpSpPr>
        <p:grpSpPr>
          <a:xfrm rot="-743815">
            <a:off x="12280177" y="3704041"/>
            <a:ext cx="4837056" cy="3232475"/>
            <a:chOff x="0" y="0"/>
            <a:chExt cx="1735494" cy="11597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5494" cy="1159784"/>
            </a:xfrm>
            <a:custGeom>
              <a:avLst/>
              <a:gdLst/>
              <a:ahLst/>
              <a:cxnLst/>
              <a:rect l="l" t="t" r="r" b="b"/>
              <a:pathLst>
                <a:path w="1735494" h="1159784">
                  <a:moveTo>
                    <a:pt x="0" y="0"/>
                  </a:moveTo>
                  <a:lnTo>
                    <a:pt x="1735494" y="0"/>
                  </a:lnTo>
                  <a:lnTo>
                    <a:pt x="1735494" y="1159784"/>
                  </a:lnTo>
                  <a:lnTo>
                    <a:pt x="0" y="11597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35494" cy="119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741886">
            <a:off x="12316267" y="3694971"/>
            <a:ext cx="4764875" cy="3250614"/>
          </a:xfrm>
          <a:custGeom>
            <a:avLst/>
            <a:gdLst/>
            <a:ahLst/>
            <a:cxnLst/>
            <a:rect l="l" t="t" r="r" b="b"/>
            <a:pathLst>
              <a:path w="4764875" h="3250614">
                <a:moveTo>
                  <a:pt x="0" y="0"/>
                </a:moveTo>
                <a:lnTo>
                  <a:pt x="4764875" y="0"/>
                </a:lnTo>
                <a:lnTo>
                  <a:pt x="4764875" y="3250615"/>
                </a:lnTo>
                <a:lnTo>
                  <a:pt x="0" y="3250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1246986" y="2757297"/>
            <a:ext cx="9823528" cy="5844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  <a:spcBef>
                <a:spcPct val="0"/>
              </a:spcBef>
            </a:pPr>
            <a:endParaRPr/>
          </a:p>
          <a:p>
            <a:pPr marL="595403" lvl="1" indent="-297702" algn="l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000000"/>
                </a:solidFill>
                <a:latin typeface="Poppins Light"/>
              </a:rPr>
              <a:t>Tracking books copies</a:t>
            </a:r>
          </a:p>
          <a:p>
            <a:pPr algn="l">
              <a:lnSpc>
                <a:spcPts val="3860"/>
              </a:lnSpc>
              <a:spcBef>
                <a:spcPct val="0"/>
              </a:spcBef>
            </a:pPr>
            <a:endParaRPr lang="en-US" sz="2757">
              <a:solidFill>
                <a:srgbClr val="000000"/>
              </a:solidFill>
              <a:latin typeface="Poppins Light"/>
            </a:endParaRPr>
          </a:p>
          <a:p>
            <a:pPr marL="595403" lvl="1" indent="-297702" algn="l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000000"/>
                </a:solidFill>
                <a:latin typeface="Poppins Light"/>
              </a:rPr>
              <a:t>Lack of large Hebrew book API or dataset </a:t>
            </a:r>
          </a:p>
          <a:p>
            <a:pPr algn="l">
              <a:lnSpc>
                <a:spcPts val="3860"/>
              </a:lnSpc>
              <a:spcBef>
                <a:spcPct val="0"/>
              </a:spcBef>
            </a:pPr>
            <a:endParaRPr lang="en-US" sz="2757">
              <a:solidFill>
                <a:srgbClr val="000000"/>
              </a:solidFill>
              <a:latin typeface="Poppins Light"/>
            </a:endParaRPr>
          </a:p>
          <a:p>
            <a:pPr marL="595403" lvl="1" indent="-297702" algn="l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000000"/>
                </a:solidFill>
                <a:latin typeface="Poppins Light"/>
              </a:rPr>
              <a:t>Web-scraping</a:t>
            </a:r>
          </a:p>
          <a:p>
            <a:pPr algn="l">
              <a:lnSpc>
                <a:spcPts val="3860"/>
              </a:lnSpc>
            </a:pPr>
            <a:endParaRPr lang="en-US" sz="2757">
              <a:solidFill>
                <a:srgbClr val="000000"/>
              </a:solidFill>
              <a:latin typeface="Poppins Light"/>
            </a:endParaRPr>
          </a:p>
          <a:p>
            <a:pPr marL="595403" lvl="1" indent="-297702" algn="l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000000"/>
                </a:solidFill>
                <a:latin typeface="Poppins Light"/>
              </a:rPr>
              <a:t>Gather information from outdated and disorganized files containing data about the library</a:t>
            </a:r>
          </a:p>
          <a:p>
            <a:pPr algn="l">
              <a:lnSpc>
                <a:spcPts val="3860"/>
              </a:lnSpc>
            </a:pPr>
            <a:endParaRPr lang="en-US" sz="2757">
              <a:solidFill>
                <a:srgbClr val="000000"/>
              </a:solidFill>
              <a:latin typeface="Poppins Light"/>
            </a:endParaRPr>
          </a:p>
          <a:p>
            <a:pPr algn="l">
              <a:lnSpc>
                <a:spcPts val="3860"/>
              </a:lnSpc>
              <a:spcBef>
                <a:spcPct val="0"/>
              </a:spcBef>
            </a:pPr>
            <a:endParaRPr lang="en-US" sz="2757">
              <a:solidFill>
                <a:srgbClr val="000000"/>
              </a:solidFill>
              <a:latin typeface="Poppins Light"/>
            </a:endParaRPr>
          </a:p>
          <a:p>
            <a:pPr algn="l">
              <a:lnSpc>
                <a:spcPts val="3860"/>
              </a:lnSpc>
              <a:spcBef>
                <a:spcPct val="0"/>
              </a:spcBef>
            </a:pPr>
            <a:endParaRPr lang="en-US" sz="2757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262166"/>
            <a:ext cx="5156622" cy="1045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5"/>
              </a:lnSpc>
              <a:spcBef>
                <a:spcPct val="0"/>
              </a:spcBef>
            </a:pPr>
            <a:r>
              <a:rPr lang="en-US" sz="5839">
                <a:solidFill>
                  <a:srgbClr val="000000"/>
                </a:solidFill>
                <a:latin typeface="Poppins Bold"/>
              </a:rPr>
              <a:t>Challenges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264</Words>
  <Application>Microsoft Office PowerPoint</Application>
  <PresentationFormat>Custom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Poppins Light</vt:lpstr>
      <vt:lpstr>Arial</vt:lpstr>
      <vt:lpstr>Calibri</vt:lpstr>
      <vt:lpstr>Poppins</vt:lpstr>
      <vt:lpstr>Poppins Medium Bold</vt:lpstr>
      <vt:lpstr>League Spartan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Amit Perets</cp:lastModifiedBy>
  <cp:revision>2</cp:revision>
  <dcterms:created xsi:type="dcterms:W3CDTF">2006-08-16T00:00:00Z</dcterms:created>
  <dcterms:modified xsi:type="dcterms:W3CDTF">2024-05-25T07:49:33Z</dcterms:modified>
  <dc:identifier>DAGE8XcV6Yc</dc:identifier>
</cp:coreProperties>
</file>